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9"/>
  </p:notesMasterIdLst>
  <p:sldIdLst>
    <p:sldId id="256" r:id="rId2"/>
    <p:sldId id="280" r:id="rId3"/>
    <p:sldId id="281" r:id="rId4"/>
    <p:sldId id="257" r:id="rId5"/>
    <p:sldId id="286" r:id="rId6"/>
    <p:sldId id="287" r:id="rId7"/>
    <p:sldId id="288" r:id="rId8"/>
    <p:sldId id="261" r:id="rId9"/>
    <p:sldId id="289" r:id="rId10"/>
    <p:sldId id="262" r:id="rId11"/>
    <p:sldId id="263" r:id="rId12"/>
    <p:sldId id="264" r:id="rId13"/>
    <p:sldId id="265" r:id="rId14"/>
    <p:sldId id="270" r:id="rId15"/>
    <p:sldId id="266" r:id="rId16"/>
    <p:sldId id="267" r:id="rId17"/>
    <p:sldId id="268" r:id="rId18"/>
    <p:sldId id="269" r:id="rId19"/>
    <p:sldId id="273" r:id="rId20"/>
    <p:sldId id="271" r:id="rId21"/>
    <p:sldId id="274" r:id="rId22"/>
    <p:sldId id="275" r:id="rId23"/>
    <p:sldId id="276" r:id="rId24"/>
    <p:sldId id="277" r:id="rId25"/>
    <p:sldId id="283" r:id="rId26"/>
    <p:sldId id="282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86418"/>
  </p:normalViewPr>
  <p:slideViewPr>
    <p:cSldViewPr snapToGrid="0">
      <p:cViewPr varScale="1">
        <p:scale>
          <a:sx n="86" d="100"/>
          <a:sy n="86" d="100"/>
        </p:scale>
        <p:origin x="586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039EA-9A1C-425F-914A-B56186B29808}" type="datetimeFigureOut">
              <a:rPr lang="it-IT" smtClean="0"/>
              <a:t>11/03/2019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FC9A2-CAC2-4A04-9F51-7453AC0BE4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735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A99FC72-EFA0-4086-918B-1E87814BEC57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4552-9B22-4023-89EB-0D36B53D6A3D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D3EAE4-37D0-49D8-B99B-2D2C765C6970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DDED-FCB7-4DAF-9B26-94F37CC0D75B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2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1ABB0CA-972B-40B3-B045-9C853814F307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6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C48666-5CA3-4BB5-9294-50DB360733DB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8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F686749-1443-4074-9B34-343C7B84D9A9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5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1B17-4F60-49B4-AC41-BEAE92F59F62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7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90E6D9F-5D12-4408-8477-3F1F451234F2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76D0-B8D5-4C34-9874-7832BE10780D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C51479-9A21-40CF-9DFB-12D970E73D48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7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1971-0FEF-43EA-A5BE-B82035DF7DD8}" type="datetime1">
              <a:rPr lang="en-US" smtClean="0"/>
              <a:t>3/11/2019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2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0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0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60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60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60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A4CD664-6E9C-4C52-88C8-01974431D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lang="en-US" sz="6100" dirty="0" err="1">
                <a:solidFill>
                  <a:schemeClr val="accent1"/>
                </a:solidFill>
              </a:rPr>
              <a:t>Voronoi</a:t>
            </a:r>
            <a:r>
              <a:rPr lang="en-US" sz="6100" dirty="0">
                <a:solidFill>
                  <a:schemeClr val="accent1"/>
                </a:solidFill>
              </a:rPr>
              <a:t>-Based Coverage Control of Pan/Tilt/Zoom Camera Networks</a:t>
            </a:r>
            <a:endParaRPr lang="it-IT" sz="6100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F0C9BED-4541-4D72-9C68-774613C71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688686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lang="it-IT" sz="2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Multirobot</a:t>
            </a:r>
            <a:r>
              <a:rPr lang="it-IT" sz="2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Systems - Students </a:t>
            </a:r>
            <a:r>
              <a:rPr lang="it-IT" sz="2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endParaRPr lang="it-IT" sz="26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Isosceles Triangle 31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75B2B2-061B-42F2-AD6F-A6896B0E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7374" y="6227064"/>
            <a:ext cx="9454024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Umili</a:t>
            </a:r>
          </a:p>
        </p:txBody>
      </p:sp>
    </p:spTree>
    <p:extLst>
      <p:ext uri="{BB962C8B-B14F-4D97-AF65-F5344CB8AC3E}">
        <p14:creationId xmlns:p14="http://schemas.microsoft.com/office/powerpoint/2010/main" val="102811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D1E6BD6-9470-4A6B-8892-D541E51A4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623E6F1-7FD7-469B-A6CA-8A5FDF6F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br>
              <a:rPr lang="en-US" sz="4000" dirty="0"/>
            </a:br>
            <a:r>
              <a:rPr lang="en-US" sz="4000" dirty="0"/>
              <a:t>Optimal Sensor Allocation in PTZ Camera Networks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2FBF0B-44D5-4FBC-84CA-46C110295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A79BED-1DEC-407A-88CD-6CA8B676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1155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8EF66C-2A9C-420A-91CB-30770311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objective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495485-D5A2-4A29-8799-F1BF452C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7" y="984635"/>
            <a:ext cx="6265088" cy="504349"/>
          </a:xfrm>
        </p:spPr>
        <p:txBody>
          <a:bodyPr/>
          <a:lstStyle/>
          <a:p>
            <a:r>
              <a:rPr lang="it-IT" sz="18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it-IT" sz="1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17690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convex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bounded</a:t>
                </a:r>
                <a:r>
                  <a:rPr lang="it-IT" sz="2100" b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environment</a:t>
                </a:r>
                <a:r>
                  <a:rPr lang="it-IT" sz="2100" b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1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1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el-GR" sz="21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it-IT" sz="21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event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distribution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1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Φ</m:t>
                    </m:r>
                    <m:r>
                      <a:rPr lang="el-GR" sz="2100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  <a:r>
                  <a:rPr lang="el-GR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1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1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21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it-IT" sz="21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it-IT" sz="21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identical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PTZ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cameras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described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by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fixed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locations </a:t>
                </a:r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9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9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9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1900" dirty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it-IT" sz="1900" b="0" i="1" dirty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sz="19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sz="1900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optical-</a:t>
                </a: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axis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directions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9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9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9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it-IT" sz="1900" b="0" i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S</m:t>
                                </m:r>
                              </m:e>
                              <m:sup>
                                <m:r>
                                  <a:rPr lang="it-IT" sz="1900" i="1" dirty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it-IT" sz="1900" b="0" i="1" dirty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sz="19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9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halves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the)</a:t>
                </a:r>
                <a:r>
                  <a:rPr lang="it-IT" sz="1900" b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angles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view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l-GR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9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9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9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∈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9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9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f>
                          <m:fPr>
                            <m:ctrlPr>
                              <a:rPr lang="it-IT" sz="19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9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it-IT" sz="19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sz="19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19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sz="1900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176902"/>
              </a:xfrm>
              <a:blipFill>
                <a:blip r:embed="rId2"/>
                <a:stretch>
                  <a:fillRect l="-876" t="-1401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9F298E-A5BA-4310-A614-6181D64D7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847337"/>
            <a:ext cx="6264414" cy="504349"/>
          </a:xfrm>
        </p:spPr>
        <p:txBody>
          <a:bodyPr/>
          <a:lstStyle/>
          <a:p>
            <a:r>
              <a:rPr lang="it-IT" sz="18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it-IT" sz="1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partition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1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1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} of </a:t>
                </a:r>
                <a:r>
                  <a:rPr lang="it-IT" sz="21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 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 to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maximize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total spatial sensing quality of cameras</a:t>
                </a:r>
                <a:endParaRPr lang="it-IT" sz="2100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it-IT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876" t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F8C3F2C-65A6-440D-8DD3-EB9207C8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2D618D3-6BBB-44A8-B6E0-20684123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075" y="5208810"/>
            <a:ext cx="3259569" cy="66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07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FC0C98-847A-4671-9A4B-5328715B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cs typeface="Calibri" panose="020F0502020204030204" pitchFamily="34" charset="0"/>
              </a:rPr>
              <a:t>Conic</a:t>
            </a:r>
            <a:r>
              <a:rPr lang="it-IT" dirty="0">
                <a:cs typeface="Calibri" panose="020F0502020204030204" pitchFamily="34" charset="0"/>
              </a:rPr>
              <a:t> </a:t>
            </a:r>
            <a:r>
              <a:rPr lang="it-IT" dirty="0" err="1">
                <a:cs typeface="Calibri" panose="020F0502020204030204" pitchFamily="34" charset="0"/>
              </a:rPr>
              <a:t>Voronoi</a:t>
            </a:r>
            <a:r>
              <a:rPr lang="it-IT" dirty="0">
                <a:cs typeface="Calibri" panose="020F0502020204030204" pitchFamily="34" charset="0"/>
              </a:rPr>
              <a:t> </a:t>
            </a:r>
            <a:r>
              <a:rPr lang="it-IT" dirty="0" err="1">
                <a:cs typeface="Calibri" panose="020F0502020204030204" pitchFamily="34" charset="0"/>
              </a:rPr>
              <a:t>diagrams</a:t>
            </a:r>
            <a:endParaRPr lang="it-IT" dirty="0">
              <a:cs typeface="Calibri" panose="020F0502020204030204" pitchFamily="34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9194205-0A6E-4B37-AF70-74C0C387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8180" y="416046"/>
            <a:ext cx="6265088" cy="439665"/>
          </a:xfrm>
        </p:spPr>
        <p:txBody>
          <a:bodyPr/>
          <a:lstStyle/>
          <a:p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Optimal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allocation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strategy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268180" y="835535"/>
                <a:ext cx="6264350" cy="7446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Assign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event location </a:t>
                </a:r>
                <a:r>
                  <a:rPr lang="it-IT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the i-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cameras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such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endParaRPr lang="it-IT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268180" y="835535"/>
                <a:ext cx="6264350" cy="744666"/>
              </a:xfrm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2AE4C92-CA85-4337-B92C-1E48DAFBF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68180" y="1841351"/>
            <a:ext cx="6264414" cy="439665"/>
          </a:xfrm>
        </p:spPr>
        <p:txBody>
          <a:bodyPr/>
          <a:lstStyle/>
          <a:p>
            <a:r>
              <a:rPr lang="it-IT" sz="2000" b="1" i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conic</a:t>
            </a:r>
            <a:r>
              <a:rPr lang="it-IT" sz="20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i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Voronoi</a:t>
            </a:r>
            <a:r>
              <a:rPr lang="it-IT" sz="20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i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268180" y="2254597"/>
                <a:ext cx="6265588" cy="5322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partition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visible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it-IT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GB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</a:p>
              <a:p>
                <a:endParaRPr lang="it-IT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it-IT" b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268180" y="2254597"/>
                <a:ext cx="6265588" cy="532219"/>
              </a:xfrm>
              <a:blipFill>
                <a:blip r:embed="rId3"/>
                <a:stretch>
                  <a:fillRect l="-778" t="-56322" b="-78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724768-2C13-4899-B95B-D1C3381E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Cerilli, Ghini, Umili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DB13611-B0E6-49C0-89FC-7E386AD8B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354" y="3406630"/>
            <a:ext cx="4519052" cy="1524132"/>
          </a:xfrm>
          <a:prstGeom prst="rect">
            <a:avLst/>
          </a:prstGeom>
        </p:spPr>
      </p:pic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81462851-76B0-4083-BF5B-1A5EDF0AE5BF}"/>
              </a:ext>
            </a:extLst>
          </p:cNvPr>
          <p:cNvSpPr txBox="1">
            <a:spLocks/>
          </p:cNvSpPr>
          <p:nvPr/>
        </p:nvSpPr>
        <p:spPr>
          <a:xfrm>
            <a:off x="5268180" y="5239788"/>
            <a:ext cx="6264414" cy="515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utility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new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magine 14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0D4AE087-E91D-4D66-8EC5-A83237F37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54" y="5754900"/>
            <a:ext cx="3154953" cy="8382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09886C6-10F8-4289-AD2A-2E04CBCB2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684" y="2814451"/>
            <a:ext cx="4760391" cy="4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6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695" y="424829"/>
            <a:ext cx="6265088" cy="685800"/>
          </a:xfrm>
        </p:spPr>
        <p:txBody>
          <a:bodyPr/>
          <a:lstStyle/>
          <a:p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Unlimited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-Range Visual Sensing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64941-EBB0-4251-B3E2-2D8B99861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6629" y="1485457"/>
            <a:ext cx="6264350" cy="255972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Mass</a:t>
            </a:r>
          </a:p>
          <a:p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aperture</a:t>
            </a:r>
          </a:p>
          <a:p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angle of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1863" y="3953809"/>
            <a:ext cx="6264414" cy="685800"/>
          </a:xfrm>
        </p:spPr>
        <p:txBody>
          <a:bodyPr/>
          <a:lstStyle/>
          <a:p>
            <a:pPr algn="ctr"/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Cerilli,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0F6E7CA-C292-442B-8E60-D8F334D0885A}"/>
              </a:ext>
            </a:extLst>
          </p:cNvPr>
          <p:cNvSpPr/>
          <p:nvPr/>
        </p:nvSpPr>
        <p:spPr>
          <a:xfrm>
            <a:off x="4581525" y="4715255"/>
            <a:ext cx="72009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unlimited-range visual sensing, a PTZ camera network configuration is locally optimal in the sense of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and only if all cameras look towards their centroidal perspectives with centroidal angles of view.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E7FF53F-8D5D-4B2D-859B-D7376AAE7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0" b="57872"/>
          <a:stretch/>
        </p:blipFill>
        <p:spPr>
          <a:xfrm>
            <a:off x="8363553" y="1189194"/>
            <a:ext cx="3053926" cy="661349"/>
          </a:xfrm>
          <a:prstGeom prst="rect">
            <a:avLst/>
          </a:prstGeom>
        </p:spPr>
      </p:pic>
      <p:pic>
        <p:nvPicPr>
          <p:cNvPr id="12" name="Immagine 11" descr="Immagine che contiene oggetto&#10;&#10;Descrizione generata con affidabilità elevata">
            <a:extLst>
              <a:ext uri="{FF2B5EF4-FFF2-40B4-BE49-F238E27FC236}">
                <a16:creationId xmlns:a16="http://schemas.microsoft.com/office/drawing/2014/main" id="{2E42A2A1-80D9-4CBB-B2DF-09830BB99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2"/>
          <a:stretch/>
        </p:blipFill>
        <p:spPr>
          <a:xfrm>
            <a:off x="7618803" y="3018582"/>
            <a:ext cx="4543425" cy="6816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4B956B-D916-4127-98E3-AF00FEE06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42" r="4719" b="25007"/>
          <a:stretch/>
        </p:blipFill>
        <p:spPr>
          <a:xfrm>
            <a:off x="7745052" y="1898741"/>
            <a:ext cx="4290928" cy="61454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9B4031-EC28-48FC-B2F8-6D430F56F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85" r="61929" b="1990"/>
          <a:stretch/>
        </p:blipFill>
        <p:spPr>
          <a:xfrm>
            <a:off x="9063037" y="2610355"/>
            <a:ext cx="1714500" cy="3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2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8336" y="413026"/>
            <a:ext cx="6265088" cy="685800"/>
          </a:xfrm>
        </p:spPr>
        <p:txBody>
          <a:bodyPr/>
          <a:lstStyle/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limited-Range Visual Sensing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9966" y="3953548"/>
            <a:ext cx="6264414" cy="685800"/>
          </a:xfrm>
        </p:spPr>
        <p:txBody>
          <a:bodyPr/>
          <a:lstStyle/>
          <a:p>
            <a:pPr algn="ctr"/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Umili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46A24E8-C583-435E-8BF1-AADEE4158936}"/>
              </a:ext>
            </a:extLst>
          </p:cNvPr>
          <p:cNvSpPr/>
          <p:nvPr/>
        </p:nvSpPr>
        <p:spPr>
          <a:xfrm>
            <a:off x="4539545" y="4688766"/>
            <a:ext cx="7279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limited-range visual sensing, at a locally optimal PTZ camera coverage configuration of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 all cameras are directed at the centroidal perspectives of their respective Voronoi cells with the associated centroidal angles-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of-views.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4F890E-A001-4ADF-A4D8-2BDAFCFC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67" b="72188"/>
          <a:stretch/>
        </p:blipFill>
        <p:spPr>
          <a:xfrm>
            <a:off x="8557475" y="1259222"/>
            <a:ext cx="2147385" cy="449768"/>
          </a:xfrm>
          <a:prstGeom prst="rect">
            <a:avLst/>
          </a:prstGeom>
        </p:spPr>
      </p:pic>
      <p:pic>
        <p:nvPicPr>
          <p:cNvPr id="13" name="Immagine 12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5557FA56-1E54-446A-83BC-7EAAF7A54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9" r="4962"/>
          <a:stretch/>
        </p:blipFill>
        <p:spPr>
          <a:xfrm>
            <a:off x="8623748" y="3328626"/>
            <a:ext cx="2014838" cy="42116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D764298-D2C4-4954-A45D-559064A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6" r="2494" b="34155"/>
          <a:stretch/>
        </p:blipFill>
        <p:spPr>
          <a:xfrm>
            <a:off x="7618804" y="1850020"/>
            <a:ext cx="4133995" cy="6332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9698EC7-2B45-4ADE-8480-47017FAB8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92" b="2962"/>
          <a:stretch/>
        </p:blipFill>
        <p:spPr>
          <a:xfrm>
            <a:off x="7471850" y="2618883"/>
            <a:ext cx="4318634" cy="571138"/>
          </a:xfrm>
          <a:prstGeom prst="rect">
            <a:avLst/>
          </a:prstGeom>
        </p:spPr>
      </p:pic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921303D3-126F-4CA3-AFDB-6BC53B479CC3}"/>
              </a:ext>
            </a:extLst>
          </p:cNvPr>
          <p:cNvSpPr txBox="1">
            <a:spLocks/>
          </p:cNvSpPr>
          <p:nvPr/>
        </p:nvSpPr>
        <p:spPr>
          <a:xfrm>
            <a:off x="4486629" y="1485457"/>
            <a:ext cx="6264350" cy="255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Mass</a:t>
            </a:r>
          </a:p>
          <a:p>
            <a:r>
              <a:rPr lang="it-IT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 perspective</a:t>
            </a:r>
          </a:p>
          <a:p>
            <a:r>
              <a:rPr lang="it-IT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 aperture</a:t>
            </a:r>
          </a:p>
          <a:p>
            <a:r>
              <a:rPr lang="it-IT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 angle of view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2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1DDFD0-E3B4-4C47-B49D-5B2A8F2F7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DC0AE9-B28A-4947-B795-69012E7F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dirty="0"/>
              <a:t>Coverage control of PTZ cameras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D4E3A-3187-4B1F-A41A-A2FCE2778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30A9CA-5778-4C23-8BB5-45F53E47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3812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287E1-EEA0-43B8-BCED-3AD21CE5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Continuous</a:t>
            </a:r>
            <a:r>
              <a:rPr lang="it-IT" dirty="0"/>
              <a:t>-Time Camera Dynamics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36CC159-E27A-4752-99B8-BDA5A40A6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6" y="803185"/>
            <a:ext cx="6461121" cy="685800"/>
          </a:xfrm>
        </p:spPr>
        <p:txBody>
          <a:bodyPr/>
          <a:lstStyle/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-to-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and “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-to-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-angle-of-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control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laws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130E8EE-B17C-4F26-B2D1-54C70DB23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75B0A2-7B79-45A4-9F89-330A00ED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DC4B511-C524-423E-A0EF-D38E18AD98CD}"/>
              </a:ext>
            </a:extLst>
          </p:cNvPr>
          <p:cNvSpPr/>
          <p:nvPr/>
        </p:nvSpPr>
        <p:spPr>
          <a:xfrm>
            <a:off x="5125137" y="4387273"/>
            <a:ext cx="6461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continuously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differentiable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laws leave camera’s angles of view, 2</a:t>
            </a:r>
            <a:r>
              <a:rPr lang="el-GR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positively invariant in (0, </a:t>
            </a:r>
            <a:r>
              <a:rPr lang="el-GR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and asymptotically bring a PTZ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camera network to a locally optimal coverage configuration of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while strictly increasing the total coverage quality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along the way.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A2EDE00-4947-4D63-956A-D5273651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487" y="2679642"/>
            <a:ext cx="2590800" cy="400050"/>
          </a:xfrm>
          <a:prstGeom prst="rect">
            <a:avLst/>
          </a:prstGeom>
        </p:spPr>
      </p:pic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068DB2B9-D44E-4D93-97AD-B87332E1F3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1325" y="2147094"/>
            <a:ext cx="2933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92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35C8EC-F911-4D5F-8C77-0CBFD8C0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Discrete-time Camera Dynamics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BF8BF86-5CBC-4332-B357-4E9E87761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6" y="803185"/>
            <a:ext cx="6530569" cy="685800"/>
          </a:xfrm>
        </p:spPr>
        <p:txBody>
          <a:bodyPr/>
          <a:lstStyle/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-to-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and “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-to-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-angle-of-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control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laws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DEDFF8C-1329-4A6C-A9ED-877DBAF34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7B5B4E-7D49-4211-B78E-3D2AF65B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40CEA9-6F51-4D0B-8978-4465688B07C2}"/>
              </a:ext>
            </a:extLst>
          </p:cNvPr>
          <p:cNvSpPr/>
          <p:nvPr/>
        </p:nvSpPr>
        <p:spPr>
          <a:xfrm>
            <a:off x="5118653" y="4351687"/>
            <a:ext cx="6537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total coverage quality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 PTZ camera network increases at each iteration of the laws until asymptotically reaching a locally optimal coverage configuration. Further, each iteration yields a valid camera angle of view, 2</a:t>
            </a:r>
            <a:r>
              <a:rPr lang="el-GR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 (0, </a:t>
            </a:r>
            <a:r>
              <a:rPr lang="el-GR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25F19E9-C73C-450E-B3CB-0BBEA13C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19" y="2856773"/>
            <a:ext cx="3209925" cy="485775"/>
          </a:xfrm>
          <a:prstGeom prst="rect">
            <a:avLst/>
          </a:prstGeom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4AB99AB4-3D5A-4F39-A911-5CE467E4C9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5113" y="1989931"/>
            <a:ext cx="3286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11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BA0B8D-D609-4981-8013-CB8ED4D8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74FECD-9616-46FB-9B1F-DF99C96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dirty="0"/>
              <a:t>Numerical simulations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B076F0-27D3-4BBD-8E35-87354BC9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3A7E9E-39FC-4C5B-8C97-F05F90C4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196885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8627FB-C15A-174B-804C-3282285B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67D726-1FFB-7E45-8920-DEE5D091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26" y="313374"/>
            <a:ext cx="8550338" cy="57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8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E10532C-204F-44EC-89BA-D5370666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en-GB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4817D15-6EDA-43A2-ADC0-47172950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coverage control for PTZ camera networks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provided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event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over a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BE5F86-8EB4-4840-A719-136AC4F0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12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camera convergence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OneCamNewCropped.mp4">
            <a:hlinkClick r:id="" action="ppaction://media"/>
            <a:extLst>
              <a:ext uri="{FF2B5EF4-FFF2-40B4-BE49-F238E27FC236}">
                <a16:creationId xmlns:a16="http://schemas.microsoft.com/office/drawing/2014/main" id="{EBD5A5CA-09B0-5843-AA5A-EE5E8A7B0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4483" y="100167"/>
            <a:ext cx="6238941" cy="6126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F53CED-B930-FD40-B631-0D066640B06B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F53CED-B930-FD40-B631-0D066640B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679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22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 covers the farthest event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NewCropped.mp4">
            <a:hlinkClick r:id="" action="ppaction://media"/>
            <a:extLst>
              <a:ext uri="{FF2B5EF4-FFF2-40B4-BE49-F238E27FC236}">
                <a16:creationId xmlns:a16="http://schemas.microsoft.com/office/drawing/2014/main" id="{61B41085-B95C-DD4A-8506-65628D0DF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9003" y="104252"/>
            <a:ext cx="6153993" cy="6122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026FC-92E7-BD4E-ADA6-96C0D72AAB95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026FC-92E7-BD4E-ADA6-96C0D72AA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679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3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camera covers two events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SlantedNewCropped.mp4">
            <a:hlinkClick r:id="" action="ppaction://media"/>
            <a:extLst>
              <a:ext uri="{FF2B5EF4-FFF2-40B4-BE49-F238E27FC236}">
                <a16:creationId xmlns:a16="http://schemas.microsoft.com/office/drawing/2014/main" id="{D651AF5B-DA62-C049-BCBF-801AF425F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1615" y="213524"/>
            <a:ext cx="5989876" cy="6013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855E1-78BB-4B41-9FA3-84D9EFAE7F6A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855E1-78BB-4B41-9FA3-84D9EFAE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679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04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Cameras cover the event on their left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AlternedNewCropped.mp4">
            <a:hlinkClick r:id="" action="ppaction://media"/>
            <a:extLst>
              <a:ext uri="{FF2B5EF4-FFF2-40B4-BE49-F238E27FC236}">
                <a16:creationId xmlns:a16="http://schemas.microsoft.com/office/drawing/2014/main" id="{12A0AEF4-B04D-6244-886A-66D9093E53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6605" y="87873"/>
            <a:ext cx="6046819" cy="6139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7D1E2A-A72C-1646-9D65-4B452CD2DA11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7D1E2A-A72C-1646-9D65-4B452CD2D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679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29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event distribution coverage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MultiEventNewCropped.mp4">
            <a:hlinkClick r:id="" action="ppaction://media"/>
            <a:extLst>
              <a:ext uri="{FF2B5EF4-FFF2-40B4-BE49-F238E27FC236}">
                <a16:creationId xmlns:a16="http://schemas.microsoft.com/office/drawing/2014/main" id="{0EB4C3BF-0C1E-4749-BBB9-AE1AC224B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3537" y="261648"/>
            <a:ext cx="6089887" cy="6121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45552-4027-344F-98A4-AC2BB8DB9B8D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45552-4027-344F-98A4-AC2BB8DB9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679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75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46C2F1B-E64F-46B4-8448-95AED524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en-GB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5D6A08C-5458-472D-8D11-ECC6506A6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D4891F3-50C6-48AC-B40C-F1EE320C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74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25606AC-1CF4-4FA3-BCE9-C63E6EE2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Contributions</a:t>
            </a:r>
            <a:endParaRPr lang="en-GB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653201F-3B29-48F1-A9A6-644C85837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Defined two new quality measures: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 quality</a:t>
            </a:r>
            <a:endParaRPr lang="it-IT" sz="2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Resolution quality</a:t>
            </a:r>
            <a:endParaRPr lang="it-IT" sz="2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BD0575D-7CBC-4566-8F49-33F0F048E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8447" y="2757951"/>
            <a:ext cx="6272022" cy="238358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Introduced a greedy control law that, given an optimal </a:t>
            </a:r>
            <a:r>
              <a:rPr lang="en-US" sz="22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conic Voronoi</a:t>
            </a:r>
            <a:r>
              <a:rPr lang="en-US" sz="22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allocation, converges asymptotically to a locally optimal coverage configuration</a:t>
            </a:r>
            <a:endParaRPr lang="en-GB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D84E33-7AA3-415E-BE7C-BF5D66A3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8" name="Picture 22">
            <a:extLst>
              <a:ext uri="{FF2B5EF4-FFF2-40B4-BE49-F238E27FC236}">
                <a16:creationId xmlns:a16="http://schemas.microsoft.com/office/drawing/2014/main" id="{45176C2D-52E6-4B31-9591-23D27C95B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361" y="4710544"/>
            <a:ext cx="1739349" cy="1739349"/>
          </a:xfrm>
          <a:prstGeom prst="rect">
            <a:avLst/>
          </a:prstGeom>
        </p:spPr>
      </p:pic>
      <p:pic>
        <p:nvPicPr>
          <p:cNvPr id="3" name="Immagine 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4DC05B3-C49A-42EC-AB5D-A9C1A145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329" y="4715585"/>
            <a:ext cx="1738800" cy="17458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961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E10532C-204F-44EC-89BA-D5370666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improvements</a:t>
            </a:r>
            <a:endParaRPr lang="en-GB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4817D15-6EDA-43A2-ADC0-47172950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vision-based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estimation</a:t>
            </a:r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Extension to non-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environments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environments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visual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occlusions</a:t>
            </a:r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Optimal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coverage control in mobile PTZ camera networks for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visual monitoring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BE5F86-8EB4-4840-A719-136AC4F0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3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E10532C-204F-44EC-89BA-D5370666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en-GB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4817D15-6EDA-43A2-ADC0-47172950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sensing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measures</a:t>
            </a:r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200" i="1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Conic</a:t>
            </a:r>
            <a:r>
              <a:rPr lang="it-IT" sz="22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i="1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Voronoi</a:t>
            </a:r>
            <a:r>
              <a:rPr lang="it-IT" sz="22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i="1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diagrams</a:t>
            </a:r>
            <a:r>
              <a:rPr lang="it-IT" sz="22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introduced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solve camera network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allocation</a:t>
            </a:r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and discrete-time first-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PTZ camera dynamics</a:t>
            </a:r>
          </a:p>
          <a:p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BE5F86-8EB4-4840-A719-136AC4F0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829D3EDB-5A3A-4FE5-8CC3-581F08D84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71" y="172132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23121A2-3065-48E0-84F6-8FA05586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008" y="2714979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dirty="0"/>
              <a:t>Spatial Sensing Models for PTZ Cameras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2009C8-A6E7-4B0F-925C-24604692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34125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2DD4AD-CA1B-4969-9DCF-66449AEF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Perspective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35">
                <a:extLst>
                  <a:ext uri="{FF2B5EF4-FFF2-40B4-BE49-F238E27FC236}">
                    <a16:creationId xmlns:a16="http://schemas.microsoft.com/office/drawing/2014/main" id="{EBE344EE-ABE5-40AB-807D-F032AC577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Conic field of view in </a:t>
                </a:r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≥ 2 Euclidean space</a:t>
                </a:r>
              </a:p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Fixed position </a:t>
                </a:r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  <m:r>
                      <a:rPr lang="it-IT" i="1" baseline="300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it-IT" i="1" baseline="300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Variable optical-axis direction </a:t>
                </a:r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𝕊</m:t>
                    </m:r>
                  </m:oMath>
                </a14:m>
                <a:r>
                  <a:rPr lang="en-US" baseline="300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n-1</a:t>
                </a:r>
              </a:p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Adjustable angle of view 2</a:t>
                </a:r>
                <a:r>
                  <a:rPr lang="el-GR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(0, </a:t>
                </a:r>
                <a:r>
                  <a:rPr lang="el-GR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Event at location x</a:t>
                </a:r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  <m:r>
                      <a:rPr lang="it-IT" b="0" i="1" baseline="3000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Content Placeholder 35">
                <a:extLst>
                  <a:ext uri="{FF2B5EF4-FFF2-40B4-BE49-F238E27FC236}">
                    <a16:creationId xmlns:a16="http://schemas.microsoft.com/office/drawing/2014/main" id="{EBE344EE-ABE5-40AB-807D-F032AC577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88A09D8-0E03-4BD3-8233-C7884DD8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  <p:pic>
        <p:nvPicPr>
          <p:cNvPr id="28" name="Segnaposto contenuto 27">
            <a:extLst>
              <a:ext uri="{FF2B5EF4-FFF2-40B4-BE49-F238E27FC236}">
                <a16:creationId xmlns:a16="http://schemas.microsoft.com/office/drawing/2014/main" id="{F81FA56A-A984-488B-8259-28934AE4997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/>
          <a:srcRect b="50540"/>
          <a:stretch/>
        </p:blipFill>
        <p:spPr>
          <a:xfrm>
            <a:off x="7636100" y="5019890"/>
            <a:ext cx="1599151" cy="1075732"/>
          </a:xfrm>
          <a:prstGeom prst="rect">
            <a:avLst/>
          </a:prstGeom>
          <a:ln w="9525">
            <a:noFill/>
          </a:ln>
        </p:spPr>
      </p:pic>
      <p:pic>
        <p:nvPicPr>
          <p:cNvPr id="29" name="Segnaposto contenuto 27">
            <a:extLst>
              <a:ext uri="{FF2B5EF4-FFF2-40B4-BE49-F238E27FC236}">
                <a16:creationId xmlns:a16="http://schemas.microsoft.com/office/drawing/2014/main" id="{3D9EE69A-7F9C-408D-BDCD-0A17AB211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29"/>
          <a:stretch/>
        </p:blipFill>
        <p:spPr>
          <a:xfrm>
            <a:off x="5834760" y="5019890"/>
            <a:ext cx="1593071" cy="1075732"/>
          </a:xfrm>
          <a:prstGeom prst="rect">
            <a:avLst/>
          </a:prstGeom>
          <a:ln w="9525">
            <a:noFill/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5F74C96-EB16-41A9-A73C-68DBEBBE5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92" r="985" b="51198"/>
          <a:stretch/>
        </p:blipFill>
        <p:spPr>
          <a:xfrm>
            <a:off x="9443520" y="5024099"/>
            <a:ext cx="275499" cy="1075732"/>
          </a:xfrm>
          <a:prstGeom prst="rect">
            <a:avLst/>
          </a:prstGeom>
          <a:ln w="9525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3E3C0E8-7C2F-429A-AA09-CE28B9520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49958"/>
            <a:ext cx="4412594" cy="6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D7AEF6-0D76-4993-AA69-F26DADCD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48680C-8450-4A31-87A3-09B314B8B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7979" y="271810"/>
            <a:ext cx="6265088" cy="685800"/>
          </a:xfrm>
        </p:spPr>
        <p:txBody>
          <a:bodyPr/>
          <a:lstStyle/>
          <a:p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Unlimited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D2049EC-4CB6-40E1-B714-221F43342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522186"/>
            <a:ext cx="6264414" cy="685800"/>
          </a:xfrm>
        </p:spPr>
        <p:txBody>
          <a:bodyPr/>
          <a:lstStyle/>
          <a:p>
            <a:r>
              <a:rPr lang="it-IT" sz="20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Limited range</a:t>
            </a:r>
          </a:p>
          <a:p>
            <a:endParaRPr lang="it-IT" sz="20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FC2129A-8A2C-402D-90B8-FC5D542A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E984F65-C4C2-49FA-A5BA-1C42B6B13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03"/>
          <a:stretch/>
        </p:blipFill>
        <p:spPr>
          <a:xfrm>
            <a:off x="5233003" y="1673403"/>
            <a:ext cx="2358688" cy="161364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7252B9-099B-404E-A088-59BBE3A4A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2" r="985" b="51198"/>
          <a:stretch/>
        </p:blipFill>
        <p:spPr>
          <a:xfrm>
            <a:off x="7591691" y="1673403"/>
            <a:ext cx="413166" cy="157712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E515A0F-EE43-45AB-92F1-C4FB662F9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350"/>
          <a:stretch/>
        </p:blipFill>
        <p:spPr>
          <a:xfrm>
            <a:off x="5233004" y="4820219"/>
            <a:ext cx="2358688" cy="162065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991940B-8B6D-4098-96C4-0B3B9838C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2" r="985" b="51198"/>
          <a:stretch/>
        </p:blipFill>
        <p:spPr>
          <a:xfrm>
            <a:off x="7591691" y="4820219"/>
            <a:ext cx="410479" cy="156686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3E23A1B-6F77-408B-A44A-A341DB12B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583" y="2266253"/>
            <a:ext cx="413166" cy="391420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B364E95D-BC0B-47EE-9261-5E69C1D6CFD1}"/>
              </a:ext>
            </a:extLst>
          </p:cNvPr>
          <p:cNvSpPr/>
          <p:nvPr/>
        </p:nvSpPr>
        <p:spPr>
          <a:xfrm>
            <a:off x="8517121" y="1858486"/>
            <a:ext cx="314009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Desired sensing depth: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resolution variability:</a:t>
            </a:r>
          </a:p>
          <a:p>
            <a:pPr>
              <a:buClr>
                <a:schemeClr val="accent1"/>
              </a:buClr>
            </a:pP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l-GR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0, </a:t>
            </a: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 &gt; 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0, </a:t>
            </a:r>
            <a:r>
              <a:rPr lang="el-GR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</a:t>
            </a: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190038C-2E1D-466C-B125-A18F1B665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003" y="861646"/>
            <a:ext cx="4327393" cy="7185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5B08217-105A-4C91-BB91-74EC78040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3003" y="3932917"/>
            <a:ext cx="5971621" cy="8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0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7FEBDA-CEE3-4F27-BC3D-D2F1E8A3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Simplified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11C3A03-1A96-45B5-94CC-ED6C1E9BF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2295" y="925538"/>
            <a:ext cx="6265088" cy="685800"/>
          </a:xfrm>
        </p:spPr>
        <p:txBody>
          <a:bodyPr/>
          <a:lstStyle/>
          <a:p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Unlimited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</a:t>
            </a:r>
            <a:endParaRPr lang="en-GB" sz="2000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276FFD2-05C1-4381-84AC-354A2FA5E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32295" y="2806239"/>
            <a:ext cx="6264414" cy="685800"/>
          </a:xfrm>
        </p:spPr>
        <p:txBody>
          <a:bodyPr/>
          <a:lstStyle/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range</a:t>
            </a:r>
            <a:endParaRPr lang="en-GB" sz="200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6AA7DFC-70ED-4A99-9CC1-BC9B367E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79DBE0D-0065-47F7-87F0-F65400A79623}"/>
              </a:ext>
            </a:extLst>
          </p:cNvPr>
          <p:cNvSpPr txBox="1">
            <a:spLocks/>
          </p:cNvSpPr>
          <p:nvPr/>
        </p:nvSpPr>
        <p:spPr>
          <a:xfrm>
            <a:off x="5117979" y="1034893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it-IT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571873FC-B5CC-4F11-97C0-6C5BBD2A8D91}"/>
              </a:ext>
            </a:extLst>
          </p:cNvPr>
          <p:cNvSpPr txBox="1">
            <a:spLocks/>
          </p:cNvSpPr>
          <p:nvPr/>
        </p:nvSpPr>
        <p:spPr>
          <a:xfrm>
            <a:off x="5118653" y="3522186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16E8C78F-227A-4D98-8916-E4203C2F79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2295" y="1752410"/>
            <a:ext cx="4857063" cy="787901"/>
          </a:xfrm>
          <a:prstGeom prst="rect">
            <a:avLst/>
          </a:prstGeom>
        </p:spPr>
      </p:pic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B9D4EB20-BD2D-4DD7-BF3B-A395AD8ABB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2295" y="3635587"/>
            <a:ext cx="6257930" cy="709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6D778C83-4AE2-490B-B1E4-1A4D416F6C07}"/>
                  </a:ext>
                </a:extLst>
              </p:cNvPr>
              <p:cNvSpPr/>
              <p:nvPr/>
            </p:nvSpPr>
            <p:spPr>
              <a:xfrm>
                <a:off x="5117979" y="4756472"/>
                <a:ext cx="68030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Fixed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desired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sensing range: </a:t>
                </a:r>
                <a:r>
                  <a:rPr lang="it-IT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 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&gt;</a:t>
                </a:r>
                <a:r>
                  <a:rPr lang="it-IT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Depth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at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which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it-IT" baseline="-250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maximized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depends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on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camera’s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angle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view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6D778C83-4AE2-490B-B1E4-1A4D416F6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979" y="4756472"/>
                <a:ext cx="6803016" cy="646331"/>
              </a:xfrm>
              <a:prstGeom prst="rect">
                <a:avLst/>
              </a:prstGeom>
              <a:blipFill>
                <a:blip r:embed="rId4"/>
                <a:stretch>
                  <a:fillRect l="-627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69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6FF49-C8DD-4A04-A764-F40CF787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Spatial</a:t>
            </a:r>
            <a:r>
              <a:rPr lang="it-IT" dirty="0"/>
              <a:t> sensing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95EB7C5E-1445-4BC6-95E6-3E6805E95B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50129"/>
          <a:stretch/>
        </p:blipFill>
        <p:spPr>
          <a:xfrm>
            <a:off x="6096000" y="3996605"/>
            <a:ext cx="2829118" cy="1917796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DCAD2B8-B15E-4168-B82F-9F3256B5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E31B7F46-1F4C-4108-B611-F19625CEF826}"/>
              </a:ext>
            </a:extLst>
          </p:cNvPr>
          <p:cNvSpPr txBox="1">
            <a:spLocks/>
          </p:cNvSpPr>
          <p:nvPr/>
        </p:nvSpPr>
        <p:spPr>
          <a:xfrm>
            <a:off x="5117979" y="1482155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Unlimited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80CD0CB-AF8C-4C47-9FE1-15D0E8B09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2" r="985" b="51198"/>
          <a:stretch/>
        </p:blipFill>
        <p:spPr>
          <a:xfrm>
            <a:off x="8925118" y="3996605"/>
            <a:ext cx="502414" cy="19177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8F64056-1F5C-458F-9FF4-BCAF8620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493" y="2940803"/>
            <a:ext cx="6238935" cy="6120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DC279C2-93B3-458A-B3C3-6DDEFE506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371" y="2404630"/>
            <a:ext cx="2920983" cy="37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6FF49-C8DD-4A04-A764-F40CF787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sensing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C0E619CB-4801-4DCD-B39C-1ABA1F11E6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b="50648"/>
          <a:stretch/>
        </p:blipFill>
        <p:spPr>
          <a:xfrm>
            <a:off x="6096000" y="4289670"/>
            <a:ext cx="3140566" cy="1937394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DCAD2B8-B15E-4168-B82F-9F3256B5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586B9EE-5514-4066-BE1B-A4D719666127}"/>
              </a:ext>
            </a:extLst>
          </p:cNvPr>
          <p:cNvSpPr txBox="1">
            <a:spLocks/>
          </p:cNvSpPr>
          <p:nvPr/>
        </p:nvSpPr>
        <p:spPr>
          <a:xfrm>
            <a:off x="5129010" y="3559349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E31B7F46-1F4C-4108-B611-F19625CEF826}"/>
              </a:ext>
            </a:extLst>
          </p:cNvPr>
          <p:cNvSpPr txBox="1">
            <a:spLocks/>
          </p:cNvSpPr>
          <p:nvPr/>
        </p:nvSpPr>
        <p:spPr>
          <a:xfrm>
            <a:off x="5120132" y="1491767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range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42D56B2-EF42-4A34-92F3-DA9A6D38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539" y="2910179"/>
            <a:ext cx="6088655" cy="117053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8D67750-B803-4A64-A360-889B3CDA0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172" y="2424138"/>
            <a:ext cx="2832694" cy="3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58671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Atlant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844</Words>
  <Application>Microsoft Office PowerPoint</Application>
  <PresentationFormat>Widescreen</PresentationFormat>
  <Paragraphs>134</Paragraphs>
  <Slides>27</Slides>
  <Notes>0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5" baseType="lpstr">
      <vt:lpstr>Calibri</vt:lpstr>
      <vt:lpstr>Calibri Light</vt:lpstr>
      <vt:lpstr>Cambria</vt:lpstr>
      <vt:lpstr>Cambria Math</vt:lpstr>
      <vt:lpstr>Courier New</vt:lpstr>
      <vt:lpstr>Rockwell</vt:lpstr>
      <vt:lpstr>Wingdings</vt:lpstr>
      <vt:lpstr>Atlante</vt:lpstr>
      <vt:lpstr>Voronoi-Based Coverage Control of Pan/Tilt/Zoom Camera Networks</vt:lpstr>
      <vt:lpstr>Introduction</vt:lpstr>
      <vt:lpstr>Introduction</vt:lpstr>
      <vt:lpstr>Spatial Sensing Models for PTZ Cameras </vt:lpstr>
      <vt:lpstr>Perspective quality</vt:lpstr>
      <vt:lpstr>Resolution Quality</vt:lpstr>
      <vt:lpstr>Simplified resolution quality</vt:lpstr>
      <vt:lpstr>Spatial sensing quality</vt:lpstr>
      <vt:lpstr>Spatial sensing quality</vt:lpstr>
      <vt:lpstr> Optimal Sensor Allocation in PTZ Camera Networks</vt:lpstr>
      <vt:lpstr>Coverage objective</vt:lpstr>
      <vt:lpstr>Conic Voronoi diagrams</vt:lpstr>
      <vt:lpstr>Locally Optimal Coverage Configurations</vt:lpstr>
      <vt:lpstr>Locally Optimal Coverage Configurations</vt:lpstr>
      <vt:lpstr>Coverage control of PTZ cameras</vt:lpstr>
      <vt:lpstr>Continuous-Time Camera Dynamics</vt:lpstr>
      <vt:lpstr>Discrete-time Camera Dynamics</vt:lpstr>
      <vt:lpstr>Numerical simulations</vt:lpstr>
      <vt:lpstr>Presentazione standard di PowerPoint</vt:lpstr>
      <vt:lpstr>Single camera convergence</vt:lpstr>
      <vt:lpstr>Each cam covers the farthest event</vt:lpstr>
      <vt:lpstr>Each camera covers two events</vt:lpstr>
      <vt:lpstr>Cameras cover the event on their left</vt:lpstr>
      <vt:lpstr>Complex event distribution coverage</vt:lpstr>
      <vt:lpstr>Conclusions</vt:lpstr>
      <vt:lpstr>Contributions</vt:lpstr>
      <vt:lpstr>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Voronoi-Based Coverage Control of Pan/Tilt/Zoom Camera Networks</dc:title>
  <dc:creator>Gianluca Cerilli</dc:creator>
  <cp:lastModifiedBy>Gianluca Cerilli</cp:lastModifiedBy>
  <cp:revision>43</cp:revision>
  <dcterms:created xsi:type="dcterms:W3CDTF">2019-03-06T10:42:37Z</dcterms:created>
  <dcterms:modified xsi:type="dcterms:W3CDTF">2019-03-11T09:02:25Z</dcterms:modified>
</cp:coreProperties>
</file>